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182" autoAdjust="0"/>
  </p:normalViewPr>
  <p:slideViewPr>
    <p:cSldViewPr snapToGrid="0">
      <p:cViewPr varScale="1">
        <p:scale>
          <a:sx n="106" d="100"/>
          <a:sy n="106" d="100"/>
        </p:scale>
        <p:origin x="176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33f4d7ff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33f4d7ff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33f4d7ff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33f4d7ff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d5f48bb7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bd5f48bb7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333e4567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333e4567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33f4d7ff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33f4d7ff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bd5f48bb7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bd5f48bb7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bd5f48bb7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bd5f48bb7_0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bd5f48bb7_0_1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bd5f48bb7_0_1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bd5f48bb7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bd5f48bb7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33f4d7ff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33f4d7ff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33f4d7ff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33f4d7ff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bd5f48bb7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bd5f48bb7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d5f48bb7_0_1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bd5f48bb7_0_1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33f4d7ff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33f4d7ff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bd5f48bb7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bd5f48bb7_0_1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d5f48bb7_0_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bd5f48bb7_0_1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333e456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333e456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bd5f48bb7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bd5f48bb7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33f4d7ff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33f4d7ff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bd5f48bb7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bd5f48bb7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ea2@rpi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mailto:munast@rpi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sl.noaa.gov/data/usclimdiv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geographies/mapping-files/time-series/geo/cartographic-boundary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programs-surveys/geography/technical-documentation/county-change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py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hp.niehs.nih.gov/doi/full/10.1289/EHP376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9459308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660-4601/17/24/9378/ht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kit-learn.org/stable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660-4601/17/24/9378/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hp.niehs.nih.gov/doi/full/10.1289/EHP376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onder.cdc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/dataset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wustl.edu/acag/datasets/surface-pm2-5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firedata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i.noaa.gov/access/metadata/landing-page/bin/iso?id=gov.noaa.ncdc:C0000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59450" y="487775"/>
            <a:ext cx="8225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Chronic Respiratory Disease: </a:t>
            </a:r>
            <a:endParaRPr sz="4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Risk Modeling </a:t>
            </a:r>
            <a:endParaRPr sz="4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Potential and Limitations</a:t>
            </a:r>
            <a:endParaRPr sz="408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719925" y="3217338"/>
            <a:ext cx="2943300" cy="1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50"/>
              <a:t>Alexander He</a:t>
            </a:r>
            <a:endParaRPr sz="175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50" u="sng">
                <a:solidFill>
                  <a:schemeClr val="hlink"/>
                </a:solidFill>
                <a:hlinkClick r:id="rId3"/>
              </a:rPr>
              <a:t>hea2@rpi.edu</a:t>
            </a:r>
            <a:endParaRPr sz="175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175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50"/>
              <a:t>Thilanka Munasinghe</a:t>
            </a:r>
            <a:endParaRPr sz="175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50" u="sng">
                <a:solidFill>
                  <a:schemeClr val="hlink"/>
                </a:solidFill>
                <a:hlinkClick r:id="rId4"/>
              </a:rPr>
              <a:t>munast@rpi.edu</a:t>
            </a:r>
            <a:endParaRPr sz="175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175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66375"/>
            <a:ext cx="1719926" cy="171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3224" y="3217350"/>
            <a:ext cx="4434024" cy="12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592" y="400883"/>
            <a:ext cx="4804807" cy="43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0" y="4789500"/>
            <a:ext cx="5383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NOAA/NCEI U.S. Climate Division Data Plots: NOAA Physical Sciences Laboratory</a:t>
            </a:r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216960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Total Precipitation, 2016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Shapefiles - Counties, Climate Divisions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21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30"/>
              <a:buChar char="●"/>
            </a:pPr>
            <a:r>
              <a:rPr lang="en"/>
              <a:t>Boundaries - collections of points; polygons</a:t>
            </a:r>
            <a:endParaRPr/>
          </a:p>
          <a:p>
            <a:pPr marL="457200" lvl="0" indent="-3321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30"/>
              <a:buChar char="●"/>
            </a:pPr>
            <a:r>
              <a:rPr lang="en"/>
              <a:t>Counties - </a:t>
            </a:r>
            <a:r>
              <a:rPr lang="en" sz="1629" u="sng">
                <a:solidFill>
                  <a:schemeClr val="hlink"/>
                </a:solidFill>
                <a:hlinkClick r:id="rId3"/>
              </a:rPr>
              <a:t>Cartographic Boundary Files </a:t>
            </a:r>
            <a:r>
              <a:rPr lang="en" sz="1629" u="sng">
                <a:solidFill>
                  <a:schemeClr val="hlink"/>
                </a:solidFill>
                <a:hlinkClick r:id="rId3"/>
              </a:rPr>
              <a:t>- US Census Bureau</a:t>
            </a:r>
            <a:endParaRPr sz="1629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629"/>
          </a:p>
          <a:p>
            <a:pPr marL="457200" lvl="0" indent="-33210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30"/>
              <a:buChar char="●"/>
            </a:pPr>
            <a:r>
              <a:rPr lang="en" sz="1629"/>
              <a:t>Metadata</a:t>
            </a:r>
            <a:endParaRPr sz="1629"/>
          </a:p>
          <a:p>
            <a:pPr marL="914400" lvl="1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Location codes for county and state</a:t>
            </a:r>
            <a:endParaRPr sz="1600"/>
          </a:p>
          <a:p>
            <a:pPr marL="914400" lvl="1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/>
              <a:t>Land + water area</a:t>
            </a:r>
            <a:r>
              <a:rPr lang="en" sz="1600"/>
              <a:t> of each county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629"/>
          </a:p>
          <a:p>
            <a:pPr marL="457200" lvl="0" indent="-33210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30"/>
              <a:buChar char="●"/>
            </a:pPr>
            <a:r>
              <a:rPr lang="en" sz="1629"/>
              <a:t>Purpose:</a:t>
            </a:r>
            <a:endParaRPr sz="1629"/>
          </a:p>
          <a:p>
            <a:pPr marL="914400" lvl="1" indent="-3321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30"/>
              <a:buChar char="○"/>
            </a:pPr>
            <a:r>
              <a:rPr lang="en" sz="1629"/>
              <a:t>Determining the grid cells in each county (or climate division)</a:t>
            </a:r>
            <a:endParaRPr sz="1629"/>
          </a:p>
          <a:p>
            <a:pPr marL="914400" lvl="1" indent="-3321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30"/>
              <a:buChar char="○"/>
            </a:pPr>
            <a:r>
              <a:rPr lang="en" sz="1629"/>
              <a:t>Calculating county population density</a:t>
            </a:r>
            <a:endParaRPr sz="1629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629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629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to identical 0.01° × 0.01° grid beforehand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Aggregate all spatiotemporal datasets by county and month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Adjust by total area of grid cells in each county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1- and 2-month lags for spatiotemporal variables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Fine particulate matter (PM2.5)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Carbon emissions, biosphere fluxes, burned area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Climate variables, drought indices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county boundaries and designations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Changes to Counties and County Equivalent Entities: 1970-Present - US Census Bureau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70:30 train-test split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regression (</a:t>
            </a:r>
            <a:r>
              <a:rPr lang="en" u="sng">
                <a:solidFill>
                  <a:schemeClr val="hlink"/>
                </a:solidFill>
                <a:hlinkClick r:id="rId3"/>
              </a:rPr>
              <a:t>scikit-learn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10-fold cross validation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Hyperparameter tuning to optimize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 selection - recursive feature elimination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Optimize R-squared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Collinearity analysis with Spearman rank correlation (</a:t>
            </a:r>
            <a:r>
              <a:rPr lang="en" u="sng">
                <a:solidFill>
                  <a:schemeClr val="hlink"/>
                </a:solidFill>
                <a:hlinkClick r:id="rId4"/>
              </a:rPr>
              <a:t>SciPy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Improves discussion of variables’ potential contributions to the 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438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0.7526 - cross validation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0.7528 - test dataset prediction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trends between cross-validation and test dataset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Suggests model generalizes well for unseen data</a:t>
            </a:r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7019325" y="195125"/>
            <a:ext cx="2031000" cy="615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During RFECV iterations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7019325" y="2765325"/>
            <a:ext cx="2031000" cy="615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During hyperparameter tuning (after RFECV)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50" y="42737"/>
            <a:ext cx="2629775" cy="24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550" y="2605862"/>
            <a:ext cx="2629774" cy="248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Selected Features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1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GEOID - county encoder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Months from start of period (since January, 2000)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Month of the year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Net primary production (NPP), lagged by 1 month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STATEFP - state encoder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Population density, adjusted by land area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651" y="771475"/>
            <a:ext cx="4414374" cy="35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Limitations</a:t>
            </a: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Using mortality as target variable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Mortality only captures most extreme cases of disease exacerbation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Limited data of Emergency Room Visits (ERVs) by </a:t>
            </a:r>
            <a:r>
              <a:rPr lang="en" u="sng"/>
              <a:t>county</a:t>
            </a:r>
            <a:endParaRPr u="sng"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ERVs by </a:t>
            </a:r>
            <a:r>
              <a:rPr lang="en" u="sng"/>
              <a:t>country</a:t>
            </a:r>
            <a:r>
              <a:rPr lang="en"/>
              <a:t> - commonly used to measure disease exacerbation</a:t>
            </a:r>
            <a:endParaRPr/>
          </a:p>
          <a:p>
            <a:pPr marL="1371600" lvl="2" indent="-304164" algn="l" rtl="0">
              <a:spcBef>
                <a:spcPts val="0"/>
              </a:spcBef>
              <a:spcAft>
                <a:spcPts val="0"/>
              </a:spcAft>
              <a:buSzPct val="140000"/>
              <a:buChar char="■"/>
            </a:pP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Estimates of the Global Burden of Ambient PM2.5, Ozone, and NO2 on Asthma Incidence and Emergency Room Visits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Mortality data - suppression constraints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Data points with less than 10 deaths are unavailable	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Estimated based on state total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Monthly, county-level datasets not available for: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Humidity</a:t>
            </a:r>
            <a:endParaRPr/>
          </a:p>
          <a:p>
            <a:pPr marL="1371600" lvl="2" indent="-304164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Used precipitation, drought indices instead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Ground-level ozone</a:t>
            </a:r>
            <a:endParaRPr/>
          </a:p>
          <a:p>
            <a:pPr marL="1371600" lvl="2" indent="-304164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estimated asthma ERVs in 2015:</a:t>
            </a:r>
            <a:endParaRPr/>
          </a:p>
          <a:p>
            <a:pPr marL="1828800" lvl="3" indent="-30416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Ozone: 	9–23 million</a:t>
            </a:r>
            <a:endParaRPr/>
          </a:p>
          <a:p>
            <a:pPr marL="1828800" lvl="3" indent="-30416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PM2.5: 	5–10 million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Limitations</a:t>
            </a:r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body" idx="1"/>
          </p:nvPr>
        </p:nvSpPr>
        <p:spPr>
          <a:xfrm>
            <a:off x="0" y="1152600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Coarse resolution - monthly, county-level datasets cannot represent phenomena present in finer spatiotemporal resolutions (i.e. cities, days)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 pollution and emergency department visits for respiratory diseases: A multi-city case crossover study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ERVs for respiratory diseases increase after days with higher concentrations of pollutants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Lagging effect on ERVs lasts only several days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Excluded factors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tobacco smoking (human behavior)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airborne allergens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“non-infectious” lung diseases are influenced by infectious microorganisms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active area of investigation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Cholera Outbreaks in India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Cholera Risk: A Machine Learning Approach Applied to Essential Climate Variables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classification (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scikit-learn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Essential Climate Variables (ECVs)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Chlorophyll-a, Land/Sea Surface Temperature, Soil Moisture, Total Precipitation, etc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Vibrio cholerae</a:t>
            </a:r>
            <a:endParaRPr i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Infectious; prevalent in coastal areas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 spatiotemporal relationships between ECVs and distribution of </a:t>
            </a:r>
            <a:r>
              <a:rPr lang="en" i="1"/>
              <a:t>V. cholerae</a:t>
            </a:r>
            <a:r>
              <a:rPr lang="en"/>
              <a:t> bacteria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accurate predictions of cholera outbreaks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Sensitivity = 0.895; correctly identified 89.5% of outbreaks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ROC = 0.984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089" y="562438"/>
            <a:ext cx="5673825" cy="441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/>
        </p:nvSpPr>
        <p:spPr>
          <a:xfrm>
            <a:off x="1735100" y="162250"/>
            <a:ext cx="714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Number of cholera outbreaks reported; 40 coastal districts; 2010 - 2018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Chronic Respiratory Diseases (CRDs) are among the leading causes of mortality worldwide, with 545 million prevalent cases in 2017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Symptoms of non-infectious CRDs are often exacerbated by: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ambient air pollution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changes in temperature and humidity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Inspired by study where Machine Learning (ML) was successfully used to forecast the risk of Cholera outbreaks in India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Cholera Risk: A Machine Learning Approach Applied to Essential Climate Variables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conclusions</a:t>
            </a: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Significant potential for modeling CRD risk (R-squared ≈ 0.75)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limitations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phenomena only found on finer spatiotemporal scales (i.e. cities, days)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primarily non-infectious nature of CRDs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Caveats of ML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naively test for features that improve model performance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mechanisms behind their relationships remain unclear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Accessible data of climate variables may improve estimates of ERVs attributable to specific pollutants</a:t>
            </a:r>
            <a:endParaRPr/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Estimates of the Global Burden of Ambient PM2.5, Ozone, and NO2 on Asthma Incidence and Emergency Room Visits</a:t>
            </a:r>
            <a:endParaRPr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better methods for hyperparameter tuning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Gradient-based rather than grid search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asymmetry of importance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imbalanced regression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different ML techniques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neural networks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datasets from alternative 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Datasets may be developed differently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datasets may appear in the future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Mortality (cause-specific counts of death)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Shapefiles (counties and climate divisions)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Spatiotemporal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Fine particulate matter (PM2.5)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Carbon emissions, biosphere fluxes, burned area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Climate variables, drought indices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Period of interest: 2000 - 2016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Monthly temporal resolution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Counties in contiguous U.S.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Mortality - Chronic Lower Respiratory Diseases (CLRDs)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32583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CDC WONDER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Underlying Cause of Death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70359" algn="l" rtl="0">
              <a:spcBef>
                <a:spcPts val="1200"/>
              </a:spcBef>
              <a:spcAft>
                <a:spcPts val="0"/>
              </a:spcAft>
              <a:buSzPts val="2232"/>
              <a:buChar char="●"/>
            </a:pPr>
            <a:r>
              <a:rPr lang="en" sz="1832"/>
              <a:t>Includes:</a:t>
            </a:r>
            <a:endParaRPr sz="1832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asthma, emphysema, bronchiectasis, other COPDs (generally non-infectious)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Excludes: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influenza, pneumonia, other respiratory infections (infectious)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725" y="1152475"/>
            <a:ext cx="5878726" cy="349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US Census Bureau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Monthly population totals for each county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Purpose: calculating mortality rate and population density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particulate matter (PM2.5) 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0" y="1152475"/>
            <a:ext cx="325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Atmospheric Composition Analysis Group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Washington University in St. Louis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0.01° × 0.01° grid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µg m</a:t>
            </a:r>
            <a:r>
              <a:rPr lang="en" baseline="30000"/>
              <a:t>-3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4">
            <a:alphaModFix/>
          </a:blip>
          <a:srcRect l="9865" t="10893" r="16290" b="9935"/>
          <a:stretch/>
        </p:blipFill>
        <p:spPr>
          <a:xfrm>
            <a:off x="3227250" y="1152475"/>
            <a:ext cx="5884326" cy="350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Carbon Emissions, Biosphere Fluxes, Burned Area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Global Fire Emissions Database (GFED)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0.25° × 0.25° grid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Carbon emissions			g C m</a:t>
            </a:r>
            <a:r>
              <a:rPr lang="en" baseline="30000"/>
              <a:t>-2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Biosphere Fluxes				g C m</a:t>
            </a:r>
            <a:r>
              <a:rPr lang="en" baseline="30000"/>
              <a:t>-2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 primary production (NPP)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 gained (photosynthesis) minus C released (plant respiration)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heterotrophic respiration (R</a:t>
            </a:r>
            <a:r>
              <a:rPr lang="en" baseline="-25000"/>
              <a:t>h</a:t>
            </a:r>
            <a:r>
              <a:rPr lang="en"/>
              <a:t>)	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fire emissions (BB)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Burned area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Fraction of each grid cell that burned in each month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Actual area - calculated with grid cell area data provided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Variables, Drought Indices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NOAA Monthly U.S. Climate Divisional Database (NClimDiv)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climate divisions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Climate variables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Temperature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Precipitation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Drought indices; </a:t>
            </a:r>
            <a:r>
              <a:rPr lang="en" sz="1400"/>
              <a:t>negative = dry spells, positive = wet spells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Palmer Drought Severity Index (PDSI); -6 to +6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balance between moisture supply and demand.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Standardized Precipitation Index (SPI, SP01 for monthly); -3 to +3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0 = median of precipitation for particular location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1102</Words>
  <Application>Microsoft Office PowerPoint</Application>
  <PresentationFormat>On-screen Show (16:9)</PresentationFormat>
  <Paragraphs>189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Dark</vt:lpstr>
      <vt:lpstr>Chronic Respiratory Disease:  Risk Modeling  Potential and Limitations</vt:lpstr>
      <vt:lpstr>Motivation</vt:lpstr>
      <vt:lpstr>Datasets </vt:lpstr>
      <vt:lpstr>Scope</vt:lpstr>
      <vt:lpstr>Mortality - Chronic Lower Respiratory Diseases (CLRDs)</vt:lpstr>
      <vt:lpstr>Population</vt:lpstr>
      <vt:lpstr>Fine particulate matter (PM2.5) </vt:lpstr>
      <vt:lpstr>Carbon Emissions, Biosphere Fluxes, Burned Area</vt:lpstr>
      <vt:lpstr>Climate Variables, Drought Indices</vt:lpstr>
      <vt:lpstr>PowerPoint Presentation</vt:lpstr>
      <vt:lpstr>Shapefiles - Counties, Climate Divisions</vt:lpstr>
      <vt:lpstr>Data Preparation </vt:lpstr>
      <vt:lpstr>Methods</vt:lpstr>
      <vt:lpstr>Results</vt:lpstr>
      <vt:lpstr>Results - Selected Features</vt:lpstr>
      <vt:lpstr>Data Limitations</vt:lpstr>
      <vt:lpstr>Other Limitations</vt:lpstr>
      <vt:lpstr>Comparison - Cholera Outbreaks in India</vt:lpstr>
      <vt:lpstr>PowerPoint Presentation</vt:lpstr>
      <vt:lpstr>Main conclusions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Chronic Respiratory Disease:  Risk Modeling  Potential and Limitations</dc:title>
  <cp:lastModifiedBy>Alexander He</cp:lastModifiedBy>
  <cp:revision>1</cp:revision>
  <dcterms:modified xsi:type="dcterms:W3CDTF">2021-11-24T14:03:20Z</dcterms:modified>
</cp:coreProperties>
</file>